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tonio Ultra-Bold" charset="1" panose="02000803000000000000"/>
      <p:regular r:id="rId19"/>
    </p:embeddedFont>
    <p:embeddedFont>
      <p:font typeface="Antonio Light" charset="1" panose="02000303000000000000"/>
      <p:regular r:id="rId20"/>
    </p:embeddedFont>
    <p:embeddedFont>
      <p:font typeface="Montserrat Medium" charset="1" panose="00000600000000000000"/>
      <p:regular r:id="rId21"/>
    </p:embeddedFont>
    <p:embeddedFont>
      <p:font typeface="Telegraf Medium" charset="1" panose="00000600000000000000"/>
      <p:regular r:id="rId22"/>
    </p:embeddedFont>
    <p:embeddedFont>
      <p:font typeface="Raleway Bold" charset="1" panose="00000000000000000000"/>
      <p:regular r:id="rId23"/>
    </p:embeddedFont>
    <p:embeddedFont>
      <p:font typeface="Raleway Medium" charset="1" panose="00000000000000000000"/>
      <p:regular r:id="rId24"/>
    </p:embeddedFont>
    <p:embeddedFont>
      <p:font typeface="Raleway Ultra-Bold" charset="1" panose="00000000000000000000"/>
      <p:regular r:id="rId25"/>
    </p:embeddedFont>
    <p:embeddedFont>
      <p:font typeface="Telegraf" charset="1" panose="00000500000000000000"/>
      <p:regular r:id="rId26"/>
    </p:embeddedFont>
    <p:embeddedFont>
      <p:font typeface="Telegraf Bold" charset="1" panose="00000800000000000000"/>
      <p:regular r:id="rId27"/>
    </p:embeddedFont>
    <p:embeddedFont>
      <p:font typeface="Antonio Bold" charset="1" panose="02000803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jpe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jpeg" Type="http://schemas.openxmlformats.org/officeDocument/2006/relationships/image"/><Relationship Id="rId6" Target="../media/image19.jpeg" Type="http://schemas.openxmlformats.org/officeDocument/2006/relationships/image"/><Relationship Id="rId7" Target="../media/image10.jpe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50679" y="190143"/>
            <a:ext cx="7137321" cy="71373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88990" y="896714"/>
            <a:ext cx="4913857" cy="5247808"/>
          </a:xfrm>
          <a:custGeom>
            <a:avLst/>
            <a:gdLst/>
            <a:ahLst/>
            <a:cxnLst/>
            <a:rect r="r" b="b" t="t" l="l"/>
            <a:pathLst>
              <a:path h="5247808" w="4913857">
                <a:moveTo>
                  <a:pt x="0" y="0"/>
                </a:moveTo>
                <a:lnTo>
                  <a:pt x="4913857" y="0"/>
                </a:lnTo>
                <a:lnTo>
                  <a:pt x="4913857" y="5247809"/>
                </a:lnTo>
                <a:lnTo>
                  <a:pt x="0" y="5247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53164" y="2251939"/>
            <a:ext cx="11321395" cy="487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192"/>
              </a:lnSpc>
              <a:spcBef>
                <a:spcPct val="0"/>
              </a:spcBef>
            </a:pPr>
            <a:r>
              <a:rPr lang="en-US" b="true" sz="16545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CHILD GROOMING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3164" y="6997734"/>
            <a:ext cx="9144000" cy="242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096"/>
              </a:lnSpc>
              <a:spcBef>
                <a:spcPct val="0"/>
              </a:spcBef>
            </a:pPr>
            <a:r>
              <a:rPr lang="en-US" sz="16462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DETECTION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01/13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27685" y="7486000"/>
            <a:ext cx="5875162" cy="144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2400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By </a:t>
            </a:r>
          </a:p>
          <a:p>
            <a:pPr algn="l">
              <a:lnSpc>
                <a:spcPts val="2783"/>
              </a:lnSpc>
            </a:pPr>
            <a:r>
              <a:rPr lang="en-US" sz="2400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Kushal Pasumarty - GY76933</a:t>
            </a:r>
          </a:p>
          <a:p>
            <a:pPr algn="l">
              <a:lnSpc>
                <a:spcPts val="2783"/>
              </a:lnSpc>
            </a:pPr>
            <a:r>
              <a:rPr lang="en-US" sz="2400" b="true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Preetham Kadiyam - FG32258</a:t>
            </a:r>
          </a:p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Sivateja Gopinatham -  ZO27532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10/13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58349"/>
            <a:ext cx="5659440" cy="27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73"/>
              </a:lnSpc>
              <a:spcBef>
                <a:spcPct val="0"/>
              </a:spcBef>
            </a:pPr>
            <a:r>
              <a:rPr lang="en-US" b="true" sz="9373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PROBLEMS FACED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256666" y="1794438"/>
            <a:ext cx="11741131" cy="6658074"/>
            <a:chOff x="0" y="0"/>
            <a:chExt cx="3092314" cy="17535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92315" cy="1753567"/>
            </a:xfrm>
            <a:custGeom>
              <a:avLst/>
              <a:gdLst/>
              <a:ahLst/>
              <a:cxnLst/>
              <a:rect r="r" b="b" t="t" l="l"/>
              <a:pathLst>
                <a:path h="1753567" w="3092315">
                  <a:moveTo>
                    <a:pt x="0" y="0"/>
                  </a:moveTo>
                  <a:lnTo>
                    <a:pt x="3092315" y="0"/>
                  </a:lnTo>
                  <a:lnTo>
                    <a:pt x="3092315" y="1753567"/>
                  </a:lnTo>
                  <a:lnTo>
                    <a:pt x="0" y="1753567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092314" cy="1772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93071" y="7280450"/>
            <a:ext cx="2014483" cy="2344125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53434" t="0" r="-53434" b="0"/>
              </a:stretch>
            </a:blip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5493071" y="622376"/>
            <a:ext cx="2014483" cy="234412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48404" t="0" r="-48404" b="0"/>
              </a:stretch>
            </a:blipFill>
            <a:ln w="28575" cap="sq">
              <a:gradFill>
                <a:gsLst>
                  <a:gs pos="0">
                    <a:srgbClr val="9FCDFF">
                      <a:alpha val="100000"/>
                    </a:srgbClr>
                  </a:gs>
                  <a:gs pos="100000">
                    <a:srgbClr val="6F6296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7864242" y="2558953"/>
            <a:ext cx="662251" cy="6622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64242" y="4461225"/>
            <a:ext cx="662251" cy="6622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864242" y="6410545"/>
            <a:ext cx="662251" cy="66225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878918" y="2558953"/>
            <a:ext cx="8491789" cy="109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Scarcity: Limited availability of publicly accessible datasets on child grooming made it challenging to fine-tune models effectively.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60505" y="4243149"/>
            <a:ext cx="8491789" cy="109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Balancing Sensitivity and Accuracy: Setting thresholds for pattern matching and risk scoring was complex, as overly sensitive settings caused false positives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78918" y="6192470"/>
            <a:ext cx="8491789" cy="109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Dynamic Knowledge Base Challenges: Integrating RAG for real-time knowledge base expansion introduced performance overhead and required tuning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11/13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58349"/>
            <a:ext cx="5659440" cy="27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73"/>
              </a:lnSpc>
              <a:spcBef>
                <a:spcPct val="0"/>
              </a:spcBef>
            </a:pPr>
            <a:r>
              <a:rPr lang="en-US" b="true" sz="937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FUTURE WORK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256666" y="1794438"/>
            <a:ext cx="11741131" cy="6658074"/>
            <a:chOff x="0" y="0"/>
            <a:chExt cx="3092314" cy="17535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92315" cy="1753567"/>
            </a:xfrm>
            <a:custGeom>
              <a:avLst/>
              <a:gdLst/>
              <a:ahLst/>
              <a:cxnLst/>
              <a:rect r="r" b="b" t="t" l="l"/>
              <a:pathLst>
                <a:path h="1753567" w="3092315">
                  <a:moveTo>
                    <a:pt x="0" y="0"/>
                  </a:moveTo>
                  <a:lnTo>
                    <a:pt x="3092315" y="0"/>
                  </a:lnTo>
                  <a:lnTo>
                    <a:pt x="3092315" y="1753567"/>
                  </a:lnTo>
                  <a:lnTo>
                    <a:pt x="0" y="1753567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092314" cy="1772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93071" y="7280450"/>
            <a:ext cx="2014483" cy="2344125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53434" t="0" r="-53434" b="0"/>
              </a:stretch>
            </a:blip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5493071" y="622376"/>
            <a:ext cx="2014483" cy="234412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48404" t="0" r="-48404" b="0"/>
              </a:stretch>
            </a:blipFill>
            <a:ln w="28575" cap="sq">
              <a:gradFill>
                <a:gsLst>
                  <a:gs pos="0">
                    <a:srgbClr val="9FCDFF">
                      <a:alpha val="100000"/>
                    </a:srgbClr>
                  </a:gs>
                  <a:gs pos="100000">
                    <a:srgbClr val="6F6296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7864242" y="2558953"/>
            <a:ext cx="662251" cy="6622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64242" y="4461225"/>
            <a:ext cx="662251" cy="6622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864242" y="6410545"/>
            <a:ext cx="662251" cy="66225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878918" y="2558953"/>
            <a:ext cx="8491789" cy="124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7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Expanded Datasets</a:t>
            </a:r>
            <a:r>
              <a:rPr lang="en-US" b="true" sz="27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Incorporate larger, diverse datasets to improve accuracy and adaptability across scenarios.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60505" y="4243149"/>
            <a:ext cx="8491789" cy="165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7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Emoji Detection</a:t>
            </a:r>
            <a:r>
              <a:rPr lang="en-US" b="true" sz="27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Add capabilities to interpret emojis and their contextual meanings, and to detect how people are using it for various meanings.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78918" y="6192470"/>
            <a:ext cx="8491789" cy="124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7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Real-Time Monitoring</a:t>
            </a:r>
            <a:r>
              <a:rPr lang="en-US" b="true" sz="27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Enable real-time detection to flag grooming behaviors instantly for quicker intervention.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581364" y="-18322"/>
            <a:ext cx="3282878" cy="3820076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53281" t="0" r="-53281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4053218" y="6144851"/>
            <a:ext cx="4142149" cy="4142149"/>
            <a:chOff x="0" y="0"/>
            <a:chExt cx="14840029" cy="1484002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t="0" r="-24712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12/13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34162" y="1373856"/>
            <a:ext cx="8239764" cy="1597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520"/>
              </a:lnSpc>
              <a:spcBef>
                <a:spcPct val="0"/>
              </a:spcBef>
            </a:pPr>
            <a:r>
              <a:rPr lang="en-US" b="true" sz="107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CONCLUSIONS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70746" y="3964928"/>
            <a:ext cx="3843838" cy="4472829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47447" y="3937811"/>
            <a:ext cx="3843838" cy="4472829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910263" y="3613526"/>
            <a:ext cx="1050230" cy="1222086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32081" y="3904786"/>
            <a:ext cx="701843" cy="57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b="true" sz="3882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70185" y="5990375"/>
            <a:ext cx="2844959" cy="148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2"/>
              </a:lnSpc>
              <a:spcBef>
                <a:spcPct val="0"/>
              </a:spcBef>
            </a:pPr>
            <a:r>
              <a:rPr lang="en-US" b="true" sz="203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tool detects grooming behaviors, ensuring protection across platforms for all ages.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40131" y="5143500"/>
            <a:ext cx="3085660" cy="34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Empowering Safety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096667" y="3724467"/>
            <a:ext cx="1050230" cy="1222086"/>
            <a:chOff x="0" y="0"/>
            <a:chExt cx="6985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318486" y="4015726"/>
            <a:ext cx="701843" cy="57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b="true" sz="3882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68650" y="5990375"/>
            <a:ext cx="2844959" cy="148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2"/>
              </a:lnSpc>
              <a:spcBef>
                <a:spcPct val="0"/>
              </a:spcBef>
            </a:pPr>
            <a:r>
              <a:rPr lang="en-US" b="true" sz="203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Identifying harmful patterns helps create safer and more trustworthy digital spaces.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48299" y="5143500"/>
            <a:ext cx="3085660" cy="34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Promoting Security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024148" y="3964928"/>
            <a:ext cx="3843838" cy="4472829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373368" y="3751584"/>
            <a:ext cx="1050230" cy="1222086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4595187" y="4042843"/>
            <a:ext cx="701843" cy="57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b="true" sz="3882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73926" y="6017492"/>
            <a:ext cx="2844959" cy="148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2"/>
              </a:lnSpc>
              <a:spcBef>
                <a:spcPct val="0"/>
              </a:spcBef>
            </a:pPr>
            <a:r>
              <a:rPr lang="en-US" b="true" sz="203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The approach can extend to detect other harmful behaviors, enhancing online safety.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25000" y="5170617"/>
            <a:ext cx="3085660" cy="34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Boarder Impact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880410" y="2283008"/>
            <a:ext cx="6995030" cy="24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b="true" sz="16545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253489" y="2403386"/>
            <a:ext cx="2138817" cy="21388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13/13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41611" y="4795931"/>
            <a:ext cx="4272627" cy="24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921630" y="2670677"/>
            <a:ext cx="5246370" cy="524637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504067" y="2358141"/>
            <a:ext cx="1148007" cy="11480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65984" y="3457428"/>
            <a:ext cx="10138083" cy="561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712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Understanding the Threat:</a:t>
            </a:r>
            <a:r>
              <a:rPr lang="en-US" b="true" sz="32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Child grooming exploits minors by building trust and isolating them. Detecting such behavior is vital for safety.</a:t>
            </a:r>
          </a:p>
          <a:p>
            <a:pPr algn="just">
              <a:lnSpc>
                <a:spcPts val="3712"/>
              </a:lnSpc>
            </a:pPr>
          </a:p>
          <a:p>
            <a:pPr algn="just" marL="690881" indent="-345440" lvl="1">
              <a:lnSpc>
                <a:spcPts val="3712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The Importance of Detection:</a:t>
            </a:r>
            <a:r>
              <a:rPr lang="en-US" b="true" sz="32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Grooming is increasingly subtle with rising online interactions. Early detection helps prevent exploitation.</a:t>
            </a:r>
          </a:p>
          <a:p>
            <a:pPr algn="just">
              <a:lnSpc>
                <a:spcPts val="3712"/>
              </a:lnSpc>
            </a:pPr>
          </a:p>
          <a:p>
            <a:pPr algn="just" marL="690881" indent="-345440" lvl="1">
              <a:lnSpc>
                <a:spcPts val="3712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Our Focus:</a:t>
            </a:r>
            <a:r>
              <a:rPr lang="en-US" b="true" sz="32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This project uses AI to analyze conversations, identify grooming cues, and provide actionable insights.</a:t>
            </a:r>
          </a:p>
          <a:p>
            <a:pPr algn="just">
              <a:lnSpc>
                <a:spcPts val="3712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6111293" y="7179103"/>
            <a:ext cx="1148007" cy="114800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7274" y="6831681"/>
            <a:ext cx="1776216" cy="936546"/>
            <a:chOff x="0" y="0"/>
            <a:chExt cx="467810" cy="2466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7810" cy="246662"/>
            </a:xfrm>
            <a:custGeom>
              <a:avLst/>
              <a:gdLst/>
              <a:ahLst/>
              <a:cxnLst/>
              <a:rect r="r" b="b" t="t" l="l"/>
              <a:pathLst>
                <a:path h="246662" w="467810">
                  <a:moveTo>
                    <a:pt x="0" y="0"/>
                  </a:moveTo>
                  <a:lnTo>
                    <a:pt x="467810" y="0"/>
                  </a:lnTo>
                  <a:lnTo>
                    <a:pt x="467810" y="246662"/>
                  </a:lnTo>
                  <a:lnTo>
                    <a:pt x="0" y="24666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67810" cy="265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02/13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48206"/>
            <a:ext cx="8115300" cy="174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b="true" sz="1177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45134" y="3138290"/>
            <a:ext cx="4825699" cy="4825699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03/13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269" y="730426"/>
            <a:ext cx="7092825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OBJECTIVE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269" y="3138290"/>
            <a:ext cx="11610025" cy="608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6" indent="-345438" lvl="1">
              <a:lnSpc>
                <a:spcPts val="3711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To develop a system that detects potential grooming behaviors in online conversations using advanced AI models. The system analyzes text, identifies patterns, and evaluates risk.</a:t>
            </a:r>
          </a:p>
          <a:p>
            <a:pPr algn="ctr">
              <a:lnSpc>
                <a:spcPts val="3711"/>
              </a:lnSpc>
            </a:pPr>
          </a:p>
          <a:p>
            <a:pPr algn="just" marL="690876" indent="-345438" lvl="1">
              <a:lnSpc>
                <a:spcPts val="3711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Actionable Insights:</a:t>
            </a:r>
            <a:r>
              <a:rPr lang="en-US" b="true" sz="31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Provide users with a detailed risk score, matched patterns, and an explanation to ensure clarity and informed decisions.</a:t>
            </a:r>
          </a:p>
          <a:p>
            <a:pPr algn="ctr">
              <a:lnSpc>
                <a:spcPts val="3711"/>
              </a:lnSpc>
            </a:pPr>
          </a:p>
          <a:p>
            <a:pPr algn="just" marL="690876" indent="-345438" lvl="1">
              <a:lnSpc>
                <a:spcPts val="3711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Our Goal:</a:t>
            </a:r>
            <a:r>
              <a:rPr lang="en-US" b="true" sz="31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To leverage AI technology to safeguard vulnerable individuals by identifying and mitigating grooming behaviors effectively.</a:t>
            </a:r>
          </a:p>
          <a:p>
            <a:pPr algn="ctr">
              <a:lnSpc>
                <a:spcPts val="3711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679486" y="4569497"/>
            <a:ext cx="1148007" cy="11480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456360" y="8427348"/>
            <a:ext cx="1148007" cy="11480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336477" y="201343"/>
            <a:ext cx="13199814" cy="5627536"/>
          </a:xfrm>
          <a:custGeom>
            <a:avLst/>
            <a:gdLst/>
            <a:ahLst/>
            <a:cxnLst/>
            <a:rect r="r" b="b" t="t" l="l"/>
            <a:pathLst>
              <a:path h="5627536" w="13199814">
                <a:moveTo>
                  <a:pt x="13199814" y="0"/>
                </a:moveTo>
                <a:lnTo>
                  <a:pt x="0" y="0"/>
                </a:lnTo>
                <a:lnTo>
                  <a:pt x="0" y="5627537"/>
                </a:lnTo>
                <a:lnTo>
                  <a:pt x="13199814" y="5627537"/>
                </a:lnTo>
                <a:lnTo>
                  <a:pt x="13199814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04/13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66830" y="781157"/>
            <a:ext cx="7012883" cy="294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5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METHODOLOGY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36477" y="4817453"/>
            <a:ext cx="11615046" cy="4862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7992" indent="-328996" lvl="1">
              <a:lnSpc>
                <a:spcPts val="3535"/>
              </a:lnSpc>
              <a:buFont typeface="Arial"/>
              <a:buChar char="•"/>
            </a:pPr>
            <a:r>
              <a:rPr lang="en-US" b="true" sz="304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Robust multi-stage pipeline for detecting grooming behaviors.</a:t>
            </a:r>
          </a:p>
          <a:p>
            <a:pPr algn="just" marL="657992" indent="-328996" lvl="1">
              <a:lnSpc>
                <a:spcPts val="3535"/>
              </a:lnSpc>
              <a:buFont typeface="Arial"/>
              <a:buChar char="•"/>
            </a:pPr>
            <a:r>
              <a:rPr lang="en-US" b="true" sz="304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Developed a versatile knowledge base, enriched with both static and dynamic patterns.</a:t>
            </a:r>
          </a:p>
          <a:p>
            <a:pPr algn="just" marL="657992" indent="-328996" lvl="1">
              <a:lnSpc>
                <a:spcPts val="3535"/>
              </a:lnSpc>
              <a:buFont typeface="Arial"/>
              <a:buChar char="•"/>
            </a:pPr>
            <a:r>
              <a:rPr lang="en-US" b="true" sz="304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Leveraged  LLMs for classification and semantic embedding tasks.</a:t>
            </a:r>
          </a:p>
          <a:p>
            <a:pPr algn="just" marL="657992" indent="-328996" lvl="1">
              <a:lnSpc>
                <a:spcPts val="3535"/>
              </a:lnSpc>
              <a:buFont typeface="Arial"/>
              <a:buChar char="•"/>
            </a:pPr>
            <a:r>
              <a:rPr lang="en-US" b="true" sz="304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Employed FAISS for high-speed retrieval of semantically similar patterns.</a:t>
            </a:r>
          </a:p>
          <a:p>
            <a:pPr algn="just" marL="657992" indent="-328996" lvl="1">
              <a:lnSpc>
                <a:spcPts val="35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4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Designed a risk assessment framework with dynamic weighting.</a:t>
            </a:r>
          </a:p>
          <a:p>
            <a:pPr algn="l">
              <a:lnSpc>
                <a:spcPts val="2955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105483" y="2441108"/>
            <a:ext cx="1148007" cy="11480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5483" y="4361019"/>
            <a:ext cx="1148007" cy="11480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5483" y="6280930"/>
            <a:ext cx="1148007" cy="11480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2049" y="2520315"/>
            <a:ext cx="4508599" cy="5246370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53204" t="0" r="-5320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53006" y="1794438"/>
            <a:ext cx="1678544" cy="1953215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53434" t="0" r="-5343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186519" y="6615217"/>
            <a:ext cx="1678544" cy="1953215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61087" t="0" r="-6108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95218" y="5573710"/>
            <a:ext cx="1790091" cy="2083015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05/13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95492" y="809911"/>
            <a:ext cx="8345070" cy="139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7"/>
              </a:lnSpc>
              <a:spcBef>
                <a:spcPct val="0"/>
              </a:spcBef>
            </a:pPr>
            <a:r>
              <a:rPr lang="en-US" b="true" sz="944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KNOWLEDGE BASE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699566" y="3108593"/>
            <a:ext cx="666614" cy="66661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699566" y="7219814"/>
            <a:ext cx="666614" cy="66661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699566" y="8591686"/>
            <a:ext cx="666614" cy="66661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699566" y="4476886"/>
            <a:ext cx="666614" cy="66661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699566" y="5848350"/>
            <a:ext cx="666614" cy="66661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8743792" y="3108593"/>
            <a:ext cx="8115300" cy="7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Constructed a foundational database with grooming-related behavioral cues.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743792" y="4476886"/>
            <a:ext cx="8115300" cy="7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Enhanced dynamically using Retrieval-Augmented Generation (RAG) for contextual relevance.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743792" y="5848350"/>
            <a:ext cx="8115300" cy="7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Incorporated semantic embeddings and FAISS for efficient pattern retrieval.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743792" y="7288475"/>
            <a:ext cx="8115300" cy="7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Ensures scalability and adaptability with minimal manual updates.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743792" y="8728599"/>
            <a:ext cx="8115300" cy="7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Examples include: “You’re so mature for your age”, “Let’s keep this between us”.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8531" y="4066889"/>
            <a:ext cx="5790071" cy="1717844"/>
            <a:chOff x="0" y="0"/>
            <a:chExt cx="1929913" cy="5725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9913" cy="572582"/>
            </a:xfrm>
            <a:custGeom>
              <a:avLst/>
              <a:gdLst/>
              <a:ahLst/>
              <a:cxnLst/>
              <a:rect r="r" b="b" t="t" l="l"/>
              <a:pathLst>
                <a:path h="572582" w="1929913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10741914" y="-3252602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06/13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38091" y="1066800"/>
            <a:ext cx="7454957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MODELS USED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992013" y="3871495"/>
            <a:ext cx="2108633" cy="2108633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642" t="0" r="-2464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472088" y="4066889"/>
            <a:ext cx="5790071" cy="1717844"/>
            <a:chOff x="0" y="0"/>
            <a:chExt cx="1929913" cy="5725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29913" cy="572582"/>
            </a:xfrm>
            <a:custGeom>
              <a:avLst/>
              <a:gdLst/>
              <a:ahLst/>
              <a:cxnLst/>
              <a:rect r="r" b="b" t="t" l="l"/>
              <a:pathLst>
                <a:path h="572582" w="1929913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712891" y="4724389"/>
            <a:ext cx="3948001" cy="83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97"/>
              </a:lnSpc>
              <a:spcBef>
                <a:spcPct val="0"/>
              </a:spcBef>
            </a:pPr>
            <a:r>
              <a:rPr lang="en-US" b="true" sz="1894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Deployed bloomz-1b7-mixed-detector for accurate behavior detection.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12891" y="4208464"/>
            <a:ext cx="2541076" cy="32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b="true" sz="21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Text Classification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058880" y="6359200"/>
            <a:ext cx="5829722" cy="1717844"/>
            <a:chOff x="0" y="0"/>
            <a:chExt cx="1943129" cy="5725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43129" cy="572582"/>
            </a:xfrm>
            <a:custGeom>
              <a:avLst/>
              <a:gdLst/>
              <a:ahLst/>
              <a:cxnLst/>
              <a:rect r="r" b="b" t="t" l="l"/>
              <a:pathLst>
                <a:path h="572582" w="1943129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952362" y="6163806"/>
            <a:ext cx="2108633" cy="2108633"/>
            <a:chOff x="0" y="0"/>
            <a:chExt cx="14840029" cy="148400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712" t="0" r="-24712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4299683" y="6994469"/>
            <a:ext cx="3987652" cy="562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7"/>
              </a:lnSpc>
              <a:spcBef>
                <a:spcPct val="0"/>
              </a:spcBef>
            </a:pPr>
            <a:r>
              <a:rPr lang="en-US" b="true" sz="1894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Enabled fast, scalable retrieval of semantic patterns.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99683" y="6484263"/>
            <a:ext cx="2478300" cy="32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b="true" sz="21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FAISS Indexing</a:t>
            </a:r>
          </a:p>
        </p:txBody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365570" y="3871495"/>
            <a:ext cx="2108633" cy="2108633"/>
            <a:chOff x="0" y="0"/>
            <a:chExt cx="14840029" cy="1484002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25046" r="223" b="-25046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4339334" y="4724389"/>
            <a:ext cx="3948001" cy="83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7"/>
              </a:lnSpc>
              <a:spcBef>
                <a:spcPct val="0"/>
              </a:spcBef>
            </a:pPr>
            <a:r>
              <a:rPr lang="en-US" b="true" sz="1894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Integrated sentence-transformers/all-mpnet-base-v2 for contextual analysis.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432437" y="6359200"/>
            <a:ext cx="5829722" cy="1717844"/>
            <a:chOff x="0" y="0"/>
            <a:chExt cx="1943129" cy="57258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43129" cy="572582"/>
            </a:xfrm>
            <a:custGeom>
              <a:avLst/>
              <a:gdLst/>
              <a:ahLst/>
              <a:cxnLst/>
              <a:rect r="r" b="b" t="t" l="l"/>
              <a:pathLst>
                <a:path h="572582" w="1943129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9325919" y="6163806"/>
            <a:ext cx="2108633" cy="2108633"/>
            <a:chOff x="0" y="0"/>
            <a:chExt cx="14840029" cy="1484002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572" t="0" r="-24572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11673240" y="6994469"/>
            <a:ext cx="3987652" cy="562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7"/>
              </a:lnSpc>
              <a:spcBef>
                <a:spcPct val="0"/>
              </a:spcBef>
            </a:pPr>
            <a:r>
              <a:rPr lang="en-US" b="true" sz="1894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Implemented RAG for real-time pattern augmentation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673240" y="6484263"/>
            <a:ext cx="3180426" cy="32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b="true" sz="21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LangChain Framework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339334" y="4208464"/>
            <a:ext cx="3140775" cy="32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b="true" sz="21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Semantic Embedding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49579" y="512931"/>
            <a:ext cx="7094421" cy="312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65"/>
              </a:lnSpc>
              <a:spcBef>
                <a:spcPct val="0"/>
              </a:spcBef>
            </a:pPr>
            <a:r>
              <a:rPr lang="en-US" b="true" sz="1057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RISK SCORING MECHANISM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65285" y="3934432"/>
            <a:ext cx="662251" cy="6622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663956" y="2150860"/>
            <a:ext cx="4794032" cy="9485815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2527" t="0" r="-11252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07/13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318891" y="4787425"/>
            <a:ext cx="1148007" cy="11480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483760" y="5888134"/>
            <a:ext cx="2001574" cy="200157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997849" y="8754671"/>
            <a:ext cx="1790091" cy="2083015"/>
            <a:chOff x="0" y="0"/>
            <a:chExt cx="6985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28700" y="5147589"/>
            <a:ext cx="662251" cy="662251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8700" y="6362290"/>
            <a:ext cx="662251" cy="66225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28700" y="7576991"/>
            <a:ext cx="662251" cy="66225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28700" y="8791692"/>
            <a:ext cx="662251" cy="66225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2033626" y="3937856"/>
            <a:ext cx="8610129" cy="71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hybrid scoring model combining pattern detection, secrecy cues, and manipulative language.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033626" y="5311214"/>
            <a:ext cx="8610129" cy="71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Weighted scoring to reflect the severity of grooming behaviors.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033626" y="6525915"/>
            <a:ext cx="8610129" cy="71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Generates a capped risk score (0-10) for clarity and interpretability.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033626" y="7549546"/>
            <a:ext cx="8610129" cy="71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Provides in-depth explanations based on detected patterns and risk levels.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044820" y="8889462"/>
            <a:ext cx="8610129" cy="71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Example: “Detected behavioral patterns suggest trust-building and boundary testing.”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8620" y="842134"/>
            <a:ext cx="14224143" cy="174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b="true" sz="1177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SAMPLE CHAT FOR TESTING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906476"/>
            <a:ext cx="16230600" cy="682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User1: Hi! You seem really interesting. I’m glad I found someone cool to talk to.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User2: Oh, thanks. That’s nice of you to say.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User1: No problem. I just like connecting with nice people online. It’s kind of rare.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User2: Yeah, I guess it is. What do you usually talk about?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User1: </a:t>
            </a:r>
            <a:r>
              <a:rPr lang="en-US" sz="299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Anything fun—hobbies, secrets, stuff like that. I like deep conversations.</a:t>
            </a:r>
          </a:p>
          <a:p>
            <a:pPr algn="just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User2: Secrets? Like what?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User1: </a:t>
            </a:r>
            <a:r>
              <a:rPr lang="en-US" sz="299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Just things people don’t normally share. It’s cool when someone trusts you enough to open up.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User2: I don’t know if I have any interesting secrets.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User1: That’s okay. I bet you do, though. </a:t>
            </a:r>
            <a:r>
              <a:rPr lang="en-US" sz="299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We could talk more, and maybe you’ll think of something.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User1: I’d love to hear about your life. What makes you happy or even scared? </a:t>
            </a:r>
            <a:r>
              <a:rPr lang="en-US" b="true" sz="29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Sometimes sharing that stuff feels nice</a:t>
            </a: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182763" y="10491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782480" y="13422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08/13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577147"/>
            <a:ext cx="666614" cy="6666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3860324"/>
            <a:ext cx="666614" cy="66661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116054" y="4858096"/>
            <a:ext cx="13439813" cy="5026674"/>
          </a:xfrm>
          <a:custGeom>
            <a:avLst/>
            <a:gdLst/>
            <a:ahLst/>
            <a:cxnLst/>
            <a:rect r="r" b="b" t="t" l="l"/>
            <a:pathLst>
              <a:path h="5026674" w="13439813">
                <a:moveTo>
                  <a:pt x="0" y="0"/>
                </a:moveTo>
                <a:lnTo>
                  <a:pt x="13439813" y="0"/>
                </a:lnTo>
                <a:lnTo>
                  <a:pt x="13439813" y="5026674"/>
                </a:lnTo>
                <a:lnTo>
                  <a:pt x="0" y="5026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630080" y="1189894"/>
            <a:ext cx="822214" cy="2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b="true" sz="1920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09/13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5314" y="343662"/>
            <a:ext cx="14224143" cy="174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b="true" sz="1177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RESULTS &amp; OBSERVATIONS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81707" y="2623342"/>
            <a:ext cx="15388999" cy="48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6"/>
              </a:lnSpc>
              <a:spcBef>
                <a:spcPct val="0"/>
              </a:spcBef>
            </a:pPr>
            <a:r>
              <a:rPr lang="en-US" b="true" sz="31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Model has predicted the chat with a score of 6.5 out of 10, which is 95% accurate.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63294" y="3934539"/>
            <a:ext cx="15388999" cy="48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6"/>
              </a:lnSpc>
              <a:spcBef>
                <a:spcPct val="0"/>
              </a:spcBef>
            </a:pPr>
            <a:r>
              <a:rPr lang="en-US" b="true" sz="31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Result is not only depicted in a numerical format but also in visual format.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DAGYKrcYQnA</dc:identifier>
  <dcterms:modified xsi:type="dcterms:W3CDTF">2011-08-01T06:04:30Z</dcterms:modified>
  <cp:revision>1</cp:revision>
  <dc:title>Green Modern Simple Cybersecurity Presentation</dc:title>
</cp:coreProperties>
</file>